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9"/>
  </p:notesMasterIdLst>
  <p:handoutMasterIdLst>
    <p:handoutMasterId r:id="rId30"/>
  </p:handoutMasterIdLst>
  <p:sldIdLst>
    <p:sldId id="1720" r:id="rId6"/>
    <p:sldId id="4338" r:id="rId7"/>
    <p:sldId id="4337" r:id="rId8"/>
    <p:sldId id="447" r:id="rId9"/>
    <p:sldId id="542" r:id="rId10"/>
    <p:sldId id="4336" r:id="rId11"/>
    <p:sldId id="1660" r:id="rId12"/>
    <p:sldId id="4319" r:id="rId13"/>
    <p:sldId id="4320" r:id="rId14"/>
    <p:sldId id="4321" r:id="rId15"/>
    <p:sldId id="4324" r:id="rId16"/>
    <p:sldId id="4323" r:id="rId17"/>
    <p:sldId id="4327" r:id="rId18"/>
    <p:sldId id="4333" r:id="rId19"/>
    <p:sldId id="4334" r:id="rId20"/>
    <p:sldId id="4326" r:id="rId21"/>
    <p:sldId id="4328" r:id="rId22"/>
    <p:sldId id="261" r:id="rId23"/>
    <p:sldId id="263" r:id="rId24"/>
    <p:sldId id="4330" r:id="rId25"/>
    <p:sldId id="4329" r:id="rId26"/>
    <p:sldId id="4339" r:id="rId27"/>
    <p:sldId id="4340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720"/>
            <p14:sldId id="4338"/>
            <p14:sldId id="4337"/>
            <p14:sldId id="447"/>
            <p14:sldId id="542"/>
            <p14:sldId id="4336"/>
            <p14:sldId id="1660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  <p14:sldId id="4339"/>
            <p14:sldId id="4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0" autoAdjust="0"/>
    <p:restoredTop sz="66549" autoAdjust="0"/>
  </p:normalViewPr>
  <p:slideViewPr>
    <p:cSldViewPr snapToGrid="0">
      <p:cViewPr varScale="1">
        <p:scale>
          <a:sx n="76" d="100"/>
          <a:sy n="76" d="100"/>
        </p:scale>
        <p:origin x="933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-252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5/16/2019 1:38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1:37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better, modeled on human brain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</a:t>
            </a:r>
          </a:p>
          <a:p>
            <a:r>
              <a:rPr lang="en-US" dirty="0"/>
              <a:t>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find the difference, then the mean, then square it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r>
              <a:rPr lang="en-US" dirty="0"/>
              <a:t>function within a function, within a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  <a:p>
            <a:r>
              <a:rPr lang="en-US" dirty="0"/>
              <a:t>this is a neural network or a perceptron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  <a:p>
            <a:r>
              <a:rPr lang="en-US" dirty="0"/>
              <a:t>it’s much better to extract the features myself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	called the kernel (kernel=3)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multiplication, then add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1:53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30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2 different filters</a:t>
            </a:r>
          </a:p>
          <a:p>
            <a:r>
              <a:rPr lang="en-US" dirty="0"/>
              <a:t>then </a:t>
            </a:r>
            <a:r>
              <a:rPr lang="en-US" dirty="0" err="1"/>
              <a:t>downsample</a:t>
            </a:r>
            <a:endParaRPr lang="en-US" dirty="0"/>
          </a:p>
          <a:p>
            <a:r>
              <a:rPr lang="en-US" dirty="0"/>
              <a:t>we may choose to randomly drop things to avoid overfitting</a:t>
            </a:r>
          </a:p>
          <a:p>
            <a:r>
              <a:rPr lang="en-US" dirty="0"/>
              <a:t>features are outputted and flattened</a:t>
            </a:r>
          </a:p>
          <a:p>
            <a:endParaRPr lang="en-US" dirty="0"/>
          </a:p>
          <a:p>
            <a:r>
              <a:rPr lang="en-US" dirty="0"/>
              <a:t>notebooks.azure.com</a:t>
            </a:r>
          </a:p>
          <a:p>
            <a:r>
              <a:rPr lang="en-US" dirty="0"/>
              <a:t>	</a:t>
            </a:r>
            <a:r>
              <a:rPr lang="en-US" dirty="0" err="1"/>
              <a:t>corp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CNNTutorial</a:t>
            </a:r>
            <a:endParaRPr lang="en-US" dirty="0"/>
          </a:p>
          <a:p>
            <a:r>
              <a:rPr lang="en-US" dirty="0"/>
              <a:t>	02-image-classification</a:t>
            </a:r>
          </a:p>
          <a:p>
            <a:r>
              <a:rPr lang="en-US" dirty="0"/>
              <a:t>now do Azure </a:t>
            </a:r>
            <a:r>
              <a:rPr lang="en-US"/>
              <a:t>Cognitive Services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repo/</a:t>
            </a:r>
            <a:r>
              <a:rPr lang="en-US" dirty="0" err="1"/>
              <a:t>amls</a:t>
            </a:r>
            <a:endParaRPr lang="en-US" dirty="0"/>
          </a:p>
          <a:p>
            <a:r>
              <a:rPr lang="en-US" dirty="0"/>
              <a:t>define a compute image to use that model</a:t>
            </a:r>
          </a:p>
          <a:p>
            <a:r>
              <a:rPr lang="en-US" dirty="0"/>
              <a:t>service uses the container </a:t>
            </a:r>
            <a:r>
              <a:rPr lang="en-US"/>
              <a:t>to inference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3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	notebooks.azure.com</a:t>
            </a:r>
          </a:p>
          <a:p>
            <a:r>
              <a:rPr lang="en-US" dirty="0"/>
              <a:t>	personal</a:t>
            </a:r>
          </a:p>
          <a:p>
            <a:r>
              <a:rPr lang="en-US" dirty="0"/>
              <a:t>	</a:t>
            </a:r>
            <a:r>
              <a:rPr lang="en-US" dirty="0" err="1"/>
              <a:t>RNN_IoT</a:t>
            </a:r>
            <a:endParaRPr lang="en-US" dirty="0"/>
          </a:p>
          <a:p>
            <a:r>
              <a:rPr lang="en-US" dirty="0"/>
              <a:t>	Lab 5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2:09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1:52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16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1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ffectLst/>
              </a:rPr>
              <a:t>Process:</a:t>
            </a:r>
            <a:r>
              <a:rPr lang="en-US" dirty="0">
                <a:effectLst/>
              </a:rPr>
              <a:t> Refined through a decade of delivery, evaluation and improvement, the </a:t>
            </a:r>
            <a:r>
              <a:rPr lang="en-US" dirty="0" err="1">
                <a:effectLst/>
              </a:rPr>
              <a:t>MTC’s</a:t>
            </a:r>
            <a:r>
              <a:rPr lang="en-US" dirty="0">
                <a:effectLst/>
              </a:rPr>
              <a:t> engagement offerings and supporting systems drive decision enablement and actionable next steps for the customer.</a:t>
            </a:r>
          </a:p>
          <a:p>
            <a:endParaRPr lang="en-US" sz="700" b="1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b="1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Envisioning Experiences</a:t>
            </a:r>
            <a:endParaRPr lang="en-US" sz="700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i="0" kern="1200" dirty="0" err="1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MTC</a:t>
            </a:r>
            <a:r>
              <a:rPr lang="en-US" sz="700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 staff will take you through a storyline of business scenarios that map to your business environment. The customized demonstration helps you understand how you can control costs while improving productivity through an optimized IT infrastructure.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r>
              <a:rPr lang="en-US" sz="1000" b="1" dirty="0">
                <a:solidFill>
                  <a:srgbClr val="000000"/>
                </a:solidFill>
                <a:cs typeface="Segoe UI"/>
              </a:rPr>
              <a:t>Strategy Briefing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day long engagement that culminates in a vision for how Microsoft and partner technologies can solve your business challenges.</a:t>
            </a:r>
          </a:p>
          <a:p>
            <a:r>
              <a:rPr lang="en-US" sz="700" baseline="0" dirty="0">
                <a:solidFill>
                  <a:srgbClr val="000000"/>
                </a:solidFill>
                <a:cs typeface="Segoe UI"/>
              </a:rPr>
              <a:t>team to find the right solution to meet your exact business needs. </a:t>
            </a:r>
          </a:p>
          <a:p>
            <a:endParaRPr lang="en-US" sz="700" dirty="0">
              <a:solidFill>
                <a:srgbClr val="000000"/>
              </a:solidFill>
              <a:cs typeface="Segoe UI"/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Architecture Design Session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process to jointly define the architectural vision for a Microsoft-based solution by clarifying the objectives, requirements, and scope. </a:t>
            </a:r>
          </a:p>
          <a:p>
            <a:pPr defTabSz="914255">
              <a:spcAft>
                <a:spcPts val="1200"/>
              </a:spcAft>
            </a:pPr>
            <a:endParaRPr lang="en-US" dirty="0">
              <a:solidFill>
                <a:srgbClr val="000000"/>
              </a:solidFill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US" sz="1000" b="1" dirty="0">
                <a:solidFill>
                  <a:srgbClr val="000000"/>
                </a:solidFill>
                <a:cs typeface="Segoe UI"/>
              </a:rPr>
              <a:t>Immersion Experience</a:t>
            </a:r>
          </a:p>
          <a:p>
            <a:pPr>
              <a:spcAft>
                <a:spcPts val="1200"/>
              </a:spcAft>
            </a:pPr>
            <a:r>
              <a:rPr lang="en-US" sz="700" dirty="0">
                <a:solidFill>
                  <a:srgbClr val="000000"/>
                </a:solidFill>
              </a:rPr>
              <a:t>A facilitated, hands-on environment where you can experience the vision of Microsoft’s platform firsthand. 	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Interactive Experiences</a:t>
            </a:r>
          </a:p>
          <a:p>
            <a:r>
              <a:rPr lang="en-US" dirty="0">
                <a:solidFill>
                  <a:srgbClr val="000000"/>
                </a:solidFill>
                <a:cs typeface="Segoe UI"/>
              </a:rPr>
              <a:t>A variety of hands-on device experiences that can be tailored to suit your</a:t>
            </a:r>
            <a:r>
              <a:rPr lang="en-US" baseline="0" dirty="0">
                <a:solidFill>
                  <a:srgbClr val="000000"/>
                </a:solidFill>
                <a:cs typeface="Segoe UI"/>
              </a:rPr>
              <a:t> </a:t>
            </a:r>
            <a:r>
              <a:rPr lang="en-US" dirty="0">
                <a:solidFill>
                  <a:srgbClr val="000000"/>
                </a:solidFill>
                <a:cs typeface="Segoe UI"/>
              </a:rPr>
              <a:t>needs.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endParaRPr lang="en-US" dirty="0">
              <a:solidFill>
                <a:srgbClr val="000000"/>
              </a:solidFill>
              <a:cs typeface="Segoe UI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4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3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1:37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033E-0412-4A8E-A7B1-52B9FF8BC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system that mimics human behavior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Expert systems</a:t>
            </a:r>
          </a:p>
          <a:p>
            <a:r>
              <a:rPr lang="en-US" dirty="0" err="1"/>
              <a:t>Msft</a:t>
            </a:r>
            <a:r>
              <a:rPr lang="en-US" dirty="0"/>
              <a:t> definition today</a:t>
            </a:r>
          </a:p>
          <a:p>
            <a:r>
              <a:rPr lang="en-US" dirty="0"/>
              <a:t>Ai winter due to hype, lack of data and compute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And lots of data </a:t>
            </a:r>
          </a:p>
          <a:p>
            <a:r>
              <a:rPr lang="en-US" dirty="0"/>
              <a:t>Math to improve the data</a:t>
            </a:r>
          </a:p>
          <a:p>
            <a:r>
              <a:rPr lang="en-US" dirty="0"/>
              <a:t>Features and labels 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Take a stack of </a:t>
            </a:r>
            <a:r>
              <a:rPr lang="en-US" dirty="0" err="1"/>
              <a:t>algos</a:t>
            </a:r>
            <a:r>
              <a:rPr lang="en-US" dirty="0"/>
              <a:t> and apply math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“layers”</a:t>
            </a:r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</a:t>
            </a:r>
          </a:p>
          <a:p>
            <a:r>
              <a:rPr lang="en-US" dirty="0"/>
              <a:t>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5/16/2019 1:37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1" cy="914400"/>
          </a:xfrm>
          <a:solidFill>
            <a:schemeClr val="accent1"/>
          </a:solidFill>
        </p:spPr>
        <p:txBody>
          <a:bodyPr lIns="329184" tIns="45720" rIns="0" bIns="45720">
            <a:noAutofit/>
          </a:bodyPr>
          <a:lstStyle>
            <a:lvl1pPr>
              <a:lnSpc>
                <a:spcPct val="100000"/>
              </a:lnSpc>
              <a:defRPr lang="en-US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08390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150853" y="6373098"/>
            <a:ext cx="1630787" cy="380126"/>
          </a:xfrm>
        </p:spPr>
        <p:txBody>
          <a:bodyPr/>
          <a:lstStyle/>
          <a:p>
            <a:fld id="{FAADACFB-7C71-4E89-89D2-7BBA40B7BFA9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7943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  <p:sldLayoutId id="2147484686" r:id="rId27"/>
    <p:sldLayoutId id="2147484687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18.jpg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573" y="2789582"/>
            <a:ext cx="9144000" cy="3558538"/>
          </a:xfrm>
        </p:spPr>
        <p:txBody>
          <a:bodyPr/>
          <a:lstStyle/>
          <a:p>
            <a:r>
              <a:rPr lang="en-US" sz="2260" dirty="0"/>
              <a:t>Dave Wentzel</a:t>
            </a:r>
          </a:p>
          <a:p>
            <a:r>
              <a:rPr lang="en-US" sz="2260" dirty="0"/>
              <a:t>linkedin.com/in/</a:t>
            </a:r>
            <a:r>
              <a:rPr lang="en-US" sz="2260" dirty="0" err="1"/>
              <a:t>dwentzel</a:t>
            </a:r>
            <a:endParaRPr lang="en-US" sz="2260" dirty="0"/>
          </a:p>
          <a:p>
            <a:endParaRPr lang="en-US" sz="2260" dirty="0"/>
          </a:p>
          <a:p>
            <a:r>
              <a:rPr lang="en-US" sz="2400" dirty="0"/>
              <a:t>git.davewentzel.com/demos/datasciencehack</a:t>
            </a:r>
          </a:p>
          <a:p>
            <a:endParaRPr lang="en-US" sz="2260" dirty="0"/>
          </a:p>
          <a:p>
            <a:r>
              <a:rPr lang="en-US" sz="2260" dirty="0" err="1"/>
              <a:t>Wifi</a:t>
            </a:r>
            <a:r>
              <a:rPr lang="en-US" sz="2260" dirty="0"/>
              <a:t>:  </a:t>
            </a:r>
          </a:p>
          <a:p>
            <a:pPr lvl="1"/>
            <a:r>
              <a:rPr lang="en-US" sz="2260" dirty="0" err="1"/>
              <a:t>Msftguest</a:t>
            </a:r>
            <a:endParaRPr lang="en-US" sz="2260" dirty="0"/>
          </a:p>
          <a:p>
            <a:pPr lvl="1"/>
            <a:r>
              <a:rPr lang="en-US" sz="2260" dirty="0"/>
              <a:t>Attendee code: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>
            <p:extLst/>
          </p:nvPr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/>
              <a:t>...or...</a:t>
            </a:r>
          </a:p>
        </p:txBody>
      </p:sp>
    </p:spTree>
    <p:extLst>
      <p:ext uri="{BB962C8B-B14F-4D97-AF65-F5344CB8AC3E}">
        <p14:creationId xmlns:p14="http://schemas.microsoft.com/office/powerpoint/2010/main" val="35516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1B49-962C-42ED-AE80-BE13305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14880-FC4C-4C4F-9883-9A20A242A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202101" cy="3274743"/>
          </a:xfrm>
        </p:spPr>
        <p:txBody>
          <a:bodyPr/>
          <a:lstStyle/>
          <a:p>
            <a:r>
              <a:rPr lang="en-US" dirty="0"/>
              <a:t>share parameters around a “time” dimension vs a CNN which shares parameters around a 2D spatial dimension</a:t>
            </a:r>
          </a:p>
          <a:p>
            <a:r>
              <a:rPr lang="en-US" dirty="0"/>
              <a:t>“recurrent” = “recursive”</a:t>
            </a:r>
          </a:p>
          <a:p>
            <a:r>
              <a:rPr lang="en-US" dirty="0"/>
              <a:t>parameters are “back-fed” (like a loop) with previous values.  This is also called </a:t>
            </a:r>
            <a:r>
              <a:rPr lang="en-US" dirty="0" err="1"/>
              <a:t>backpropogation</a:t>
            </a:r>
            <a:r>
              <a:rPr lang="en-US" dirty="0"/>
              <a:t> but it is NOT the same as CNN </a:t>
            </a:r>
            <a:r>
              <a:rPr lang="en-US" dirty="0" err="1"/>
              <a:t>backpropogation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recurrent neural network">
            <a:extLst>
              <a:ext uri="{FF2B5EF4-FFF2-40B4-BE49-F238E27FC236}">
                <a16:creationId xmlns:a16="http://schemas.microsoft.com/office/drawing/2014/main" id="{8325DC06-4167-42C8-B39C-383CA3BE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24" y="3682226"/>
            <a:ext cx="5446920" cy="301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534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1B49-962C-42ED-AE80-BE13305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14880-FC4C-4C4F-9883-9A20A242A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690515"/>
          </a:xfrm>
        </p:spPr>
        <p:txBody>
          <a:bodyPr/>
          <a:lstStyle/>
          <a:p>
            <a:pPr fontAlgn="ctr"/>
            <a:r>
              <a:rPr lang="en-US" dirty="0"/>
              <a:t>Over time you run into gradient problems when you </a:t>
            </a:r>
            <a:r>
              <a:rPr lang="en-US" dirty="0" err="1"/>
              <a:t>backpropogate</a:t>
            </a:r>
            <a:r>
              <a:rPr lang="en-US" dirty="0"/>
              <a:t> as you continue to add the same weights and biases.  Using a forget gate allows you to "forget" some of that information. </a:t>
            </a:r>
          </a:p>
          <a:p>
            <a:pPr fontAlgn="ctr"/>
            <a:r>
              <a:rPr lang="en-US" dirty="0"/>
              <a:t>This is an LSTM (Long Short-term Memory) as we know it today.  </a:t>
            </a:r>
          </a:p>
          <a:p>
            <a:pPr fontAlgn="ctr"/>
            <a:r>
              <a:rPr lang="en-US" dirty="0"/>
              <a:t>Common Use Cases:</a:t>
            </a:r>
          </a:p>
          <a:p>
            <a:pPr lvl="1" fontAlgn="ctr"/>
            <a:r>
              <a:rPr lang="en-US" dirty="0"/>
              <a:t>IoT</a:t>
            </a:r>
          </a:p>
          <a:p>
            <a:pPr lvl="1" fontAlgn="ctr"/>
            <a:r>
              <a:rPr lang="en-US" dirty="0"/>
              <a:t>time-series analytics</a:t>
            </a:r>
          </a:p>
          <a:p>
            <a:pPr lvl="1" fontAlgn="ctr"/>
            <a:r>
              <a:rPr lang="en-US" dirty="0"/>
              <a:t>anomaly detection/alerting</a:t>
            </a:r>
          </a:p>
          <a:p>
            <a:pPr lvl="1" fontAlgn="ctr"/>
            <a:r>
              <a:rPr lang="en-US" dirty="0"/>
              <a:t>some NLP problems</a:t>
            </a:r>
          </a:p>
          <a:p>
            <a:pPr lvl="1" fontAlgn="ctr"/>
            <a:r>
              <a:rPr lang="en-US" dirty="0"/>
              <a:t>conversational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58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573" y="2789582"/>
            <a:ext cx="9144000" cy="3558538"/>
          </a:xfrm>
        </p:spPr>
        <p:txBody>
          <a:bodyPr/>
          <a:lstStyle/>
          <a:p>
            <a:r>
              <a:rPr lang="en-US" sz="2260" dirty="0"/>
              <a:t>Dave Wentzel</a:t>
            </a:r>
          </a:p>
          <a:p>
            <a:r>
              <a:rPr lang="en-US" sz="2260" dirty="0"/>
              <a:t>linkedin.com/in/</a:t>
            </a:r>
            <a:r>
              <a:rPr lang="en-US" sz="2260" dirty="0" err="1"/>
              <a:t>dwentzel</a:t>
            </a:r>
            <a:endParaRPr lang="en-US" sz="2260" dirty="0"/>
          </a:p>
          <a:p>
            <a:endParaRPr lang="en-US" sz="2260" dirty="0"/>
          </a:p>
          <a:p>
            <a:r>
              <a:rPr lang="en-US" sz="2400" dirty="0"/>
              <a:t>git.davewentzel.com/demos/datasciencehack</a:t>
            </a:r>
          </a:p>
          <a:p>
            <a:endParaRPr lang="en-US" sz="2260" dirty="0"/>
          </a:p>
          <a:p>
            <a:r>
              <a:rPr lang="en-US" sz="2260" dirty="0" err="1"/>
              <a:t>Wifi</a:t>
            </a:r>
            <a:r>
              <a:rPr lang="en-US" sz="2260" dirty="0"/>
              <a:t>:  </a:t>
            </a:r>
          </a:p>
          <a:p>
            <a:pPr lvl="1"/>
            <a:r>
              <a:rPr lang="en-US" sz="2260" dirty="0" err="1"/>
              <a:t>Msftguest</a:t>
            </a:r>
            <a:endParaRPr lang="en-US" sz="2260" dirty="0"/>
          </a:p>
          <a:p>
            <a:pPr lvl="1"/>
            <a:r>
              <a:rPr lang="en-US" sz="2260" dirty="0"/>
              <a:t>Attendee code: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/>
              <a:t>Building a Neural Network from Scratch</a:t>
            </a:r>
          </a:p>
        </p:txBody>
      </p:sp>
    </p:spTree>
    <p:extLst>
      <p:ext uri="{BB962C8B-B14F-4D97-AF65-F5344CB8AC3E}">
        <p14:creationId xmlns:p14="http://schemas.microsoft.com/office/powerpoint/2010/main" val="42549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09BB19-3A9B-41CD-97D8-7B60813D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825" cy="2734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538F1D-4CD7-4A99-9141-242854CD70B7}"/>
              </a:ext>
            </a:extLst>
          </p:cNvPr>
          <p:cNvSpPr/>
          <p:nvPr/>
        </p:nvSpPr>
        <p:spPr>
          <a:xfrm rot="10800000" flipV="1">
            <a:off x="1588" y="1"/>
            <a:ext cx="12192000" cy="2730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rgbClr val="000000">
                  <a:alpha val="30000"/>
                </a:srgbClr>
              </a:gs>
              <a:gs pos="100000">
                <a:srgbClr val="000000"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1088105">
              <a:defRPr/>
            </a:pPr>
            <a:endParaRPr lang="en-US" dirty="0" err="1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D5947A-81A1-4963-ABF3-1AFA04540BFA}"/>
              </a:ext>
            </a:extLst>
          </p:cNvPr>
          <p:cNvSpPr/>
          <p:nvPr/>
        </p:nvSpPr>
        <p:spPr>
          <a:xfrm>
            <a:off x="355157" y="3970116"/>
            <a:ext cx="11486006" cy="239596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105"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2889090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65568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Envision what’s possible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583812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Immersive engagements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020301" y="2874966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Business outcomes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0310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Ideation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"/>
              </a:rPr>
              <a:t>Explores the impact of digital transformation and innovation to help customers with vision-setting, strategy, roadmaps and organizational alignment.</a:t>
            </a:r>
            <a:endParaRPr lang="en-US" sz="1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0310" y="5299589"/>
            <a:ext cx="3723051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Hackathon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hands-on, intensely collaborative and inclusive  sprint to determine the applicability of specific technologies against a set of business use cases.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238794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Strategy Briefing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strategic business and technical discussion to gain understanding of customer goals and challenges. Align Microsoft capabilities and solutions.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238794" y="5299585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Workshop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hands-on</a:t>
            </a:r>
            <a:r>
              <a:rPr lang="en-US" sz="1200" dirty="0">
                <a:solidFill>
                  <a:srgbClr val="505050"/>
                </a:solidFill>
                <a:latin typeface="Segoe UI"/>
              </a:rPr>
              <a:t>, immersive education experience to provide the skills and familiarity of a technology to enable solution development and adoption.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 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037278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Architecture Design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Synthesizes the business and technical requirements for a solution including an initial scope and a high-level architecture to drive next steps.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037278" y="5299588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Rapid Prototype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tailored hands-on experience to demonstrate the key technical capabilities of a solution and address any challenges to accelerate decision making. </a:t>
            </a:r>
            <a:endParaRPr lang="en-US" sz="1200" dirty="0">
              <a:solidFill>
                <a:srgbClr val="505050"/>
              </a:solidFill>
              <a:latin typeface="Segoe UI"/>
              <a:cs typeface="Segoe U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63360" y="3733093"/>
            <a:ext cx="386960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" tIns="0" rIns="36000" bIns="0" numCol="1" rtlCol="0" anchor="ctr">
            <a:spAutoFit/>
          </a:bodyPr>
          <a:lstStyle/>
          <a:p>
            <a:pPr algn="ctr" defTabSz="1088105" fontAlgn="t">
              <a:spcAft>
                <a:spcPts val="200"/>
              </a:spcAft>
              <a:defRPr/>
            </a:pPr>
            <a:r>
              <a:rPr lang="en-US" sz="2400" dirty="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Engagements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6107334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325578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4318BD0-096D-42F5-A4C3-8CA54856C293}"/>
              </a:ext>
            </a:extLst>
          </p:cNvPr>
          <p:cNvSpPr/>
          <p:nvPr/>
        </p:nvSpPr>
        <p:spPr>
          <a:xfrm>
            <a:off x="342901" y="1930284"/>
            <a:ext cx="11487150" cy="80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88105">
              <a:defRPr/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Our Process: Delivering the Right Experiences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2B11-24AF-44BF-A940-119C820351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105">
              <a:defRPr/>
            </a:pPr>
            <a:fld id="{FAADACFB-7C71-4E89-89D2-7BBA40B7BFA9}" type="slidenum">
              <a:rPr lang="en-US">
                <a:solidFill>
                  <a:srgbClr val="FFFFFF">
                    <a:lumMod val="50000"/>
                  </a:srgbClr>
                </a:solidFill>
              </a:rPr>
              <a:pPr defTabSz="1088105">
                <a:defRPr/>
              </a:pPr>
              <a:t>4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AEC90-2AA6-4FEE-B7BA-8CCFCC1E7512}"/>
              </a:ext>
            </a:extLst>
          </p:cNvPr>
          <p:cNvSpPr/>
          <p:nvPr/>
        </p:nvSpPr>
        <p:spPr>
          <a:xfrm>
            <a:off x="7097720" y="2874965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Aligned</a:t>
            </a:r>
            <a:b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</a:br>
            <a: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solutions </a:t>
            </a:r>
            <a:endParaRPr lang="en-US" dirty="0">
              <a:solidFill>
                <a:srgbClr val="505050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9BCAC-FBFE-46F1-851E-9174CB5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8" y="1048033"/>
            <a:ext cx="10097682" cy="524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0C23-28F0-4A01-A368-AE1BD7FC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05" y="3164874"/>
            <a:ext cx="1231066" cy="2451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98EEEE-089F-40A4-8516-6F7E645BD617}"/>
              </a:ext>
            </a:extLst>
          </p:cNvPr>
          <p:cNvCxnSpPr/>
          <p:nvPr/>
        </p:nvCxnSpPr>
        <p:spPr>
          <a:xfrm>
            <a:off x="11439085" y="2760298"/>
            <a:ext cx="0" cy="357282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FE8A13-4524-49CE-9397-679BDE5A7A4B}"/>
              </a:ext>
            </a:extLst>
          </p:cNvPr>
          <p:cNvCxnSpPr>
            <a:cxnSpLocks/>
          </p:cNvCxnSpPr>
          <p:nvPr/>
        </p:nvCxnSpPr>
        <p:spPr>
          <a:xfrm flipH="1">
            <a:off x="10155290" y="2760298"/>
            <a:ext cx="1283796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142A4-CCEA-4230-A280-D5D274460755}"/>
              </a:ext>
            </a:extLst>
          </p:cNvPr>
          <p:cNvCxnSpPr>
            <a:cxnSpLocks/>
          </p:cNvCxnSpPr>
          <p:nvPr/>
        </p:nvCxnSpPr>
        <p:spPr>
          <a:xfrm flipH="1">
            <a:off x="8612235" y="3465777"/>
            <a:ext cx="1552581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416FF8-A3E1-4B59-88DC-5E75567AB0E2}"/>
              </a:ext>
            </a:extLst>
          </p:cNvPr>
          <p:cNvCxnSpPr>
            <a:cxnSpLocks/>
          </p:cNvCxnSpPr>
          <p:nvPr/>
        </p:nvCxnSpPr>
        <p:spPr>
          <a:xfrm>
            <a:off x="10157874" y="2757488"/>
            <a:ext cx="0" cy="703747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82DF83-9450-4BE3-A301-57E8A2351B89}"/>
              </a:ext>
            </a:extLst>
          </p:cNvPr>
          <p:cNvCxnSpPr>
            <a:cxnSpLocks/>
          </p:cNvCxnSpPr>
          <p:nvPr/>
        </p:nvCxnSpPr>
        <p:spPr>
          <a:xfrm flipH="1">
            <a:off x="7605713" y="3464894"/>
            <a:ext cx="1006522" cy="100599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D3449-64CC-42F6-959C-A96F7C3062B8}"/>
              </a:ext>
            </a:extLst>
          </p:cNvPr>
          <p:cNvCxnSpPr>
            <a:cxnSpLocks/>
          </p:cNvCxnSpPr>
          <p:nvPr/>
        </p:nvCxnSpPr>
        <p:spPr>
          <a:xfrm flipH="1">
            <a:off x="5666333" y="4470885"/>
            <a:ext cx="1944143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86940-FC36-4BD6-A74E-356197F9A2EF}"/>
              </a:ext>
            </a:extLst>
          </p:cNvPr>
          <p:cNvSpPr/>
          <p:nvPr/>
        </p:nvSpPr>
        <p:spPr>
          <a:xfrm>
            <a:off x="5289233" y="4968118"/>
            <a:ext cx="864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MALVERN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0716D9-96D2-40CE-B324-2F094607BA31}"/>
              </a:ext>
            </a:extLst>
          </p:cNvPr>
          <p:cNvSpPr/>
          <p:nvPr/>
        </p:nvSpPr>
        <p:spPr>
          <a:xfrm>
            <a:off x="2299876" y="474293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BERWYN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8D37C1-1934-445C-AAFA-B64412E15BC7}"/>
              </a:ext>
            </a:extLst>
          </p:cNvPr>
          <p:cNvSpPr/>
          <p:nvPr/>
        </p:nvSpPr>
        <p:spPr>
          <a:xfrm>
            <a:off x="5623683" y="4428235"/>
            <a:ext cx="85299" cy="852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79B0E9-F713-494E-A0B9-167688D5E3C0}"/>
              </a:ext>
            </a:extLst>
          </p:cNvPr>
          <p:cNvSpPr/>
          <p:nvPr/>
        </p:nvSpPr>
        <p:spPr>
          <a:xfrm>
            <a:off x="3482681" y="4915801"/>
            <a:ext cx="5950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PAOLI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2D74D-5548-4AE4-9D61-FBD242CC0AA9}"/>
              </a:ext>
            </a:extLst>
          </p:cNvPr>
          <p:cNvSpPr/>
          <p:nvPr/>
        </p:nvSpPr>
        <p:spPr>
          <a:xfrm>
            <a:off x="5164999" y="3379290"/>
            <a:ext cx="11128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ENVISIONING</a:t>
            </a:r>
          </a:p>
          <a:p>
            <a:pPr algn="ctr"/>
            <a:r>
              <a:rPr lang="en-US" sz="1100" b="1" dirty="0">
                <a:solidFill>
                  <a:srgbClr val="0000CC"/>
                </a:solidFill>
              </a:rPr>
              <a:t>CENTER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0FF518-9449-4247-A6AF-848AA45C09DF}"/>
              </a:ext>
            </a:extLst>
          </p:cNvPr>
          <p:cNvSpPr/>
          <p:nvPr/>
        </p:nvSpPr>
        <p:spPr>
          <a:xfrm>
            <a:off x="2433906" y="3467104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1D07E-1F3E-4881-9EE9-462EF504B369}"/>
              </a:ext>
            </a:extLst>
          </p:cNvPr>
          <p:cNvSpPr/>
          <p:nvPr/>
        </p:nvSpPr>
        <p:spPr>
          <a:xfrm>
            <a:off x="10987310" y="3522155"/>
            <a:ext cx="10326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RESTROOMS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6815D3-CE0C-4BDA-A432-FC2C5220AAFA}"/>
              </a:ext>
            </a:extLst>
          </p:cNvPr>
          <p:cNvSpPr/>
          <p:nvPr/>
        </p:nvSpPr>
        <p:spPr>
          <a:xfrm>
            <a:off x="10987093" y="3223838"/>
            <a:ext cx="976312" cy="836496"/>
          </a:xfrm>
          <a:prstGeom prst="ellipse">
            <a:avLst/>
          </a:prstGeom>
          <a:noFill/>
          <a:ln w="12700"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E5BDE9-47B7-4DA0-B223-BCCCC0AE7EEE}"/>
              </a:ext>
            </a:extLst>
          </p:cNvPr>
          <p:cNvSpPr/>
          <p:nvPr/>
        </p:nvSpPr>
        <p:spPr>
          <a:xfrm>
            <a:off x="7704614" y="4823315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9A97AF-7669-41B8-AAE0-39577DA1AE66}"/>
              </a:ext>
            </a:extLst>
          </p:cNvPr>
          <p:cNvSpPr/>
          <p:nvPr/>
        </p:nvSpPr>
        <p:spPr>
          <a:xfrm>
            <a:off x="8998506" y="3224670"/>
            <a:ext cx="922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ENTRANCE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F01C9B-B92B-4394-929B-B174278D1358}"/>
              </a:ext>
            </a:extLst>
          </p:cNvPr>
          <p:cNvSpPr/>
          <p:nvPr/>
        </p:nvSpPr>
        <p:spPr>
          <a:xfrm>
            <a:off x="2198295" y="4563844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2C36B1-733D-42EA-A915-6D10F56CAD5A}"/>
              </a:ext>
            </a:extLst>
          </p:cNvPr>
          <p:cNvSpPr/>
          <p:nvPr/>
        </p:nvSpPr>
        <p:spPr>
          <a:xfrm>
            <a:off x="7667153" y="4694649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B03C9A-A54A-4B27-91AA-BE406A1D264B}"/>
              </a:ext>
            </a:extLst>
          </p:cNvPr>
          <p:cNvSpPr/>
          <p:nvPr/>
        </p:nvSpPr>
        <p:spPr>
          <a:xfrm>
            <a:off x="3229537" y="1316596"/>
            <a:ext cx="534865" cy="314937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7B1805-9D68-4C92-B8A2-9A153A101223}"/>
              </a:ext>
            </a:extLst>
          </p:cNvPr>
          <p:cNvSpPr/>
          <p:nvPr/>
        </p:nvSpPr>
        <p:spPr>
          <a:xfrm>
            <a:off x="3268891" y="1048033"/>
            <a:ext cx="4812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602DD7-378E-47FB-BA93-5B90CBA279D9}"/>
              </a:ext>
            </a:extLst>
          </p:cNvPr>
          <p:cNvSpPr/>
          <p:nvPr/>
        </p:nvSpPr>
        <p:spPr>
          <a:xfrm rot="5400000">
            <a:off x="10291423" y="4349058"/>
            <a:ext cx="9647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0000CC"/>
                </a:solidFill>
              </a:rPr>
              <a:t>ELEVATORS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FA844E-226D-4C4A-9204-0342D4ECFAA6}"/>
              </a:ext>
            </a:extLst>
          </p:cNvPr>
          <p:cNvSpPr/>
          <p:nvPr/>
        </p:nvSpPr>
        <p:spPr>
          <a:xfrm>
            <a:off x="9688504" y="1320855"/>
            <a:ext cx="660430" cy="388872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FEF503-3599-4E42-8DD0-D51CB76696EF}"/>
              </a:ext>
            </a:extLst>
          </p:cNvPr>
          <p:cNvSpPr/>
          <p:nvPr/>
        </p:nvSpPr>
        <p:spPr>
          <a:xfrm>
            <a:off x="9765962" y="1061818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F50F13-AFC6-4833-8885-BB61C053A0BC}"/>
              </a:ext>
            </a:extLst>
          </p:cNvPr>
          <p:cNvSpPr/>
          <p:nvPr/>
        </p:nvSpPr>
        <p:spPr>
          <a:xfrm>
            <a:off x="11649198" y="2440934"/>
            <a:ext cx="542925" cy="319683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17423C-FEB7-450A-89DA-C1C20DFF7B7C}"/>
              </a:ext>
            </a:extLst>
          </p:cNvPr>
          <p:cNvSpPr/>
          <p:nvPr/>
        </p:nvSpPr>
        <p:spPr>
          <a:xfrm>
            <a:off x="11690123" y="2473491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52" name="Title 125">
            <a:extLst>
              <a:ext uri="{FF2B5EF4-FFF2-40B4-BE49-F238E27FC236}">
                <a16:creationId xmlns:a16="http://schemas.microsoft.com/office/drawing/2014/main" id="{9F3E26F6-8F16-4FED-9E4E-224064B12B8C}"/>
              </a:ext>
            </a:extLst>
          </p:cNvPr>
          <p:cNvSpPr txBox="1">
            <a:spLocks/>
          </p:cNvSpPr>
          <p:nvPr/>
        </p:nvSpPr>
        <p:spPr>
          <a:xfrm>
            <a:off x="371276" y="200212"/>
            <a:ext cx="11813056" cy="6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27432" rIns="0" bIns="27432">
            <a:noAutofit/>
          </a:bodyPr>
          <a:lstStyle>
            <a:lvl1pPr marL="0" algn="l" defTabSz="1088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 dirty="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IN" dirty="0">
                <a:solidFill>
                  <a:srgbClr val="0078D7"/>
                </a:solidFill>
              </a:rPr>
              <a:t>Philadelphia Microsoft Technology </a:t>
            </a:r>
            <a:r>
              <a:rPr lang="en-IN" dirty="0" err="1">
                <a:solidFill>
                  <a:srgbClr val="0078D7"/>
                </a:solidFill>
              </a:rPr>
              <a:t>Center</a:t>
            </a:r>
            <a:endParaRPr lang="en-US" dirty="0">
              <a:solidFill>
                <a:srgbClr val="0078D7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283596-54C6-4DE1-B1BE-F9D0E7E3C5EF}"/>
              </a:ext>
            </a:extLst>
          </p:cNvPr>
          <p:cNvSpPr/>
          <p:nvPr/>
        </p:nvSpPr>
        <p:spPr>
          <a:xfrm>
            <a:off x="2470498" y="3343465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40" grpId="0" animBg="1"/>
      <p:bldP spid="41" grpId="0" animBg="1"/>
      <p:bldP spid="43" grpId="0" animBg="1"/>
      <p:bldP spid="47" grpId="0" animBg="1"/>
      <p:bldP spid="49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6ish hours of hands-on</a:t>
            </a:r>
          </a:p>
          <a:p>
            <a:pPr lvl="1"/>
            <a:r>
              <a:rPr lang="en-US" dirty="0"/>
              <a:t>but not a “hands-on”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9BA90-454E-9B47-8A1A-A258B0B2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50" y="1273809"/>
            <a:ext cx="10417788" cy="5271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933B2-7C65-DC42-982F-3B3714055DEE}"/>
              </a:ext>
            </a:extLst>
          </p:cNvPr>
          <p:cNvSpPr/>
          <p:nvPr/>
        </p:nvSpPr>
        <p:spPr bwMode="auto">
          <a:xfrm>
            <a:off x="4987636" y="2859578"/>
            <a:ext cx="6467301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807DC-AD59-4A4D-A9D7-0136D1271748}"/>
              </a:ext>
            </a:extLst>
          </p:cNvPr>
          <p:cNvSpPr/>
          <p:nvPr/>
        </p:nvSpPr>
        <p:spPr bwMode="auto">
          <a:xfrm>
            <a:off x="7614458" y="2859578"/>
            <a:ext cx="3840479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686</TotalTime>
  <Words>2561</Words>
  <Application>Microsoft Office PowerPoint</Application>
  <PresentationFormat>Widescreen</PresentationFormat>
  <Paragraphs>790</Paragraphs>
  <Slides>23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think-cell Slide</vt:lpstr>
      <vt:lpstr>OpenHack:  Deep Learning</vt:lpstr>
      <vt:lpstr>...or...</vt:lpstr>
      <vt:lpstr>Building a Neural Network from Scratch</vt:lpstr>
      <vt:lpstr>PowerPoint Presentation</vt:lpstr>
      <vt:lpstr>PowerPoint Presentation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</vt:lpstr>
      <vt:lpstr>Recurrent Neural Network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33</cp:revision>
  <dcterms:created xsi:type="dcterms:W3CDTF">2019-02-11T17:06:25Z</dcterms:created>
  <dcterms:modified xsi:type="dcterms:W3CDTF">2019-05-16T18:38:36Z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